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6" r:id="rId3"/>
    <p:sldId id="340" r:id="rId4"/>
    <p:sldId id="341" r:id="rId5"/>
    <p:sldId id="342" r:id="rId6"/>
    <p:sldId id="343" r:id="rId7"/>
    <p:sldId id="344" r:id="rId8"/>
    <p:sldId id="347" r:id="rId9"/>
    <p:sldId id="352" r:id="rId10"/>
    <p:sldId id="284" r:id="rId11"/>
    <p:sldId id="311" r:id="rId12"/>
    <p:sldId id="338" r:id="rId13"/>
    <p:sldId id="295" r:id="rId14"/>
    <p:sldId id="292" r:id="rId15"/>
    <p:sldId id="354" r:id="rId16"/>
    <p:sldId id="355" r:id="rId17"/>
    <p:sldId id="339" r:id="rId18"/>
    <p:sldId id="289" r:id="rId19"/>
    <p:sldId id="335" r:id="rId20"/>
    <p:sldId id="291" r:id="rId21"/>
    <p:sldId id="349" r:id="rId22"/>
    <p:sldId id="351" r:id="rId23"/>
    <p:sldId id="297" r:id="rId24"/>
    <p:sldId id="325" r:id="rId25"/>
    <p:sldId id="353" r:id="rId26"/>
    <p:sldId id="298" r:id="rId27"/>
    <p:sldId id="326" r:id="rId28"/>
    <p:sldId id="301" r:id="rId29"/>
    <p:sldId id="333" r:id="rId30"/>
    <p:sldId id="328" r:id="rId31"/>
    <p:sldId id="330" r:id="rId32"/>
    <p:sldId id="329" r:id="rId33"/>
    <p:sldId id="303" r:id="rId34"/>
    <p:sldId id="332" r:id="rId35"/>
    <p:sldId id="304" r:id="rId36"/>
    <p:sldId id="30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5" autoAdjust="0"/>
  </p:normalViewPr>
  <p:slideViewPr>
    <p:cSldViewPr>
      <p:cViewPr varScale="1">
        <p:scale>
          <a:sx n="91" d="100"/>
          <a:sy n="91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78529-8F55-468B-982A-B8C5089DF46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BEB25-BB8A-4606-8A35-1719D42A8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D3416-84AB-4844-A45A-0843A01BED3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Stochastic Collapsed</a:t>
            </a:r>
            <a:br>
              <a:rPr lang="en-US" b="1" dirty="0" smtClean="0"/>
            </a:br>
            <a:r>
              <a:rPr lang="en-US" b="1" dirty="0" err="1" smtClean="0"/>
              <a:t>Variational</a:t>
            </a:r>
            <a:r>
              <a:rPr lang="en-US" b="1" dirty="0" smtClean="0"/>
              <a:t> Bayesian Inference</a:t>
            </a:r>
            <a:br>
              <a:rPr lang="en-US" b="1" dirty="0" smtClean="0"/>
            </a:br>
            <a:r>
              <a:rPr lang="en-US" b="1" dirty="0" smtClean="0"/>
              <a:t>for Latent </a:t>
            </a:r>
            <a:r>
              <a:rPr lang="en-US" b="1" dirty="0" err="1" smtClean="0"/>
              <a:t>Dirichlet</a:t>
            </a:r>
            <a:r>
              <a:rPr lang="en-US" b="1" dirty="0" smtClean="0"/>
              <a:t>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James Foulds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</a:rPr>
              <a:t>, Levi Boyles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</a:rPr>
              <a:t>, Christopher DuBois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2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Padhraic</a:t>
            </a:r>
            <a:r>
              <a:rPr lang="en-US" sz="4400" b="1" dirty="0" smtClean="0">
                <a:solidFill>
                  <a:srgbClr val="FF0000"/>
                </a:solidFill>
              </a:rPr>
              <a:t>  Smyth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</a:rPr>
              <a:t>, Max Welling</a:t>
            </a:r>
            <a:r>
              <a:rPr lang="en-US" sz="4400" b="1" baseline="30000" dirty="0" smtClean="0">
                <a:solidFill>
                  <a:schemeClr val="tx1"/>
                </a:solidFill>
              </a:rPr>
              <a:t>3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3300" baseline="30000" dirty="0" smtClean="0">
                <a:solidFill>
                  <a:schemeClr val="tx1"/>
                </a:solidFill>
              </a:rPr>
              <a:t>1</a:t>
            </a:r>
            <a:r>
              <a:rPr lang="en-US" sz="3300" dirty="0" smtClean="0">
                <a:solidFill>
                  <a:schemeClr val="tx1"/>
                </a:solidFill>
              </a:rPr>
              <a:t> University of California Irvine, Computer Science</a:t>
            </a:r>
          </a:p>
          <a:p>
            <a:r>
              <a:rPr lang="en-US" sz="3300" baseline="30000" dirty="0" smtClean="0">
                <a:solidFill>
                  <a:schemeClr val="tx1"/>
                </a:solidFill>
              </a:rPr>
              <a:t>2  </a:t>
            </a:r>
            <a:r>
              <a:rPr lang="en-US" sz="3300" dirty="0" smtClean="0">
                <a:solidFill>
                  <a:schemeClr val="tx1"/>
                </a:solidFill>
              </a:rPr>
              <a:t>University of California Irvine, Statistics</a:t>
            </a:r>
          </a:p>
          <a:p>
            <a:r>
              <a:rPr lang="en-US" sz="3300" baseline="30000" dirty="0" smtClean="0">
                <a:solidFill>
                  <a:schemeClr val="tx1"/>
                </a:solidFill>
              </a:rPr>
              <a:t>3</a:t>
            </a:r>
            <a:r>
              <a:rPr lang="en-US" sz="3300" dirty="0" smtClean="0">
                <a:solidFill>
                  <a:schemeClr val="tx1"/>
                </a:solidFill>
              </a:rPr>
              <a:t> University of Amsterdam, Computer Science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39938" name="Picture 2" descr="UC Irvine Se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00600"/>
            <a:ext cx="1714500" cy="1704976"/>
          </a:xfrm>
          <a:prstGeom prst="rect">
            <a:avLst/>
          </a:prstGeom>
          <a:noFill/>
        </p:spPr>
      </p:pic>
      <p:pic>
        <p:nvPicPr>
          <p:cNvPr id="39940" name="Picture 4" descr="University of Amsterdam logo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600200"/>
            <a:ext cx="5105400" cy="45259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/>
              <a:t>Stochastic optimization</a:t>
            </a:r>
          </a:p>
          <a:p>
            <a:r>
              <a:rPr lang="en-US" dirty="0" smtClean="0"/>
              <a:t>Collapsed inference for LDA</a:t>
            </a:r>
          </a:p>
          <a:p>
            <a:r>
              <a:rPr lang="en-US" dirty="0" smtClean="0"/>
              <a:t>New algorithm: SCVB0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 for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Batch algorithms</a:t>
            </a:r>
          </a:p>
          <a:p>
            <a:pPr lvl="1"/>
            <a:r>
              <a:rPr lang="en-US" dirty="0" smtClean="0"/>
              <a:t>While (not converged)</a:t>
            </a:r>
          </a:p>
          <a:p>
            <a:pPr lvl="2"/>
            <a:r>
              <a:rPr lang="en-US" dirty="0" smtClean="0"/>
              <a:t>Process the </a:t>
            </a:r>
            <a:r>
              <a:rPr lang="en-US" b="1" dirty="0" smtClean="0">
                <a:solidFill>
                  <a:srgbClr val="FF0000"/>
                </a:solidFill>
              </a:rPr>
              <a:t>entire</a:t>
            </a:r>
            <a:r>
              <a:rPr lang="en-US" dirty="0" smtClean="0"/>
              <a:t> dataset</a:t>
            </a:r>
          </a:p>
          <a:p>
            <a:pPr lvl="2"/>
            <a:r>
              <a:rPr lang="en-US" dirty="0" smtClean="0"/>
              <a:t>Update parameters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Stochastic algorithms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While (not converged)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Process a subset of the dataset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Update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 for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Batch algorithms</a:t>
            </a:r>
          </a:p>
          <a:p>
            <a:pPr lvl="1"/>
            <a:r>
              <a:rPr lang="en-US" dirty="0" smtClean="0"/>
              <a:t>While (not converged)</a:t>
            </a:r>
          </a:p>
          <a:p>
            <a:pPr lvl="2"/>
            <a:r>
              <a:rPr lang="en-US" dirty="0" smtClean="0"/>
              <a:t>Process the </a:t>
            </a:r>
            <a:r>
              <a:rPr lang="en-US" b="1" dirty="0" smtClean="0">
                <a:solidFill>
                  <a:srgbClr val="FF0000"/>
                </a:solidFill>
              </a:rPr>
              <a:t>entire</a:t>
            </a:r>
            <a:r>
              <a:rPr lang="en-US" dirty="0" smtClean="0"/>
              <a:t> dataset</a:t>
            </a:r>
          </a:p>
          <a:p>
            <a:pPr lvl="2"/>
            <a:r>
              <a:rPr lang="en-US" dirty="0" smtClean="0"/>
              <a:t>Update parameters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b="1" dirty="0" smtClean="0"/>
              <a:t>Stochastic algorithms</a:t>
            </a:r>
          </a:p>
          <a:p>
            <a:pPr lvl="1"/>
            <a:r>
              <a:rPr lang="en-US" dirty="0" smtClean="0"/>
              <a:t>While (not converged)</a:t>
            </a:r>
          </a:p>
          <a:p>
            <a:pPr lvl="2"/>
            <a:r>
              <a:rPr lang="en-US" dirty="0" smtClean="0"/>
              <a:t>Process a </a:t>
            </a:r>
            <a:r>
              <a:rPr lang="en-US" b="1" dirty="0" smtClean="0">
                <a:solidFill>
                  <a:srgbClr val="FF0000"/>
                </a:solidFill>
              </a:rPr>
              <a:t>subset</a:t>
            </a:r>
            <a:r>
              <a:rPr lang="en-US" dirty="0" smtClean="0"/>
              <a:t> of the dataset</a:t>
            </a:r>
          </a:p>
          <a:p>
            <a:pPr lvl="2"/>
            <a:r>
              <a:rPr lang="en-US" dirty="0" smtClean="0"/>
              <a:t>Update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 for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Stochastic gradient descent</a:t>
            </a:r>
          </a:p>
          <a:p>
            <a:pPr lvl="1"/>
            <a:r>
              <a:rPr lang="en-US" dirty="0" smtClean="0"/>
              <a:t>Estimate the </a:t>
            </a:r>
            <a:r>
              <a:rPr lang="en-US" b="1" dirty="0" smtClean="0">
                <a:solidFill>
                  <a:srgbClr val="FF0000"/>
                </a:solidFill>
              </a:rPr>
              <a:t>gradient</a:t>
            </a:r>
          </a:p>
          <a:p>
            <a:r>
              <a:rPr lang="en-US" b="1" dirty="0" smtClean="0"/>
              <a:t>Stochastic </a:t>
            </a:r>
            <a:r>
              <a:rPr lang="en-US" b="1" dirty="0" err="1" smtClean="0"/>
              <a:t>variational</a:t>
            </a:r>
            <a:r>
              <a:rPr lang="en-US" b="1" dirty="0" smtClean="0"/>
              <a:t> inference</a:t>
            </a:r>
          </a:p>
          <a:p>
            <a:pPr>
              <a:buNone/>
            </a:pPr>
            <a:r>
              <a:rPr lang="en-US" dirty="0" smtClean="0"/>
              <a:t>	(Hoffman et al. 2010, 2013)</a:t>
            </a:r>
          </a:p>
          <a:p>
            <a:pPr lvl="1"/>
            <a:r>
              <a:rPr lang="en-US" dirty="0" smtClean="0"/>
              <a:t>Estimate the </a:t>
            </a:r>
            <a:r>
              <a:rPr lang="en-US" b="1" dirty="0" smtClean="0">
                <a:solidFill>
                  <a:srgbClr val="FF0000"/>
                </a:solidFill>
              </a:rPr>
              <a:t>natural gradient</a:t>
            </a:r>
            <a:r>
              <a:rPr lang="en-US" dirty="0" smtClean="0"/>
              <a:t> of the </a:t>
            </a:r>
            <a:r>
              <a:rPr lang="en-US" dirty="0" err="1" smtClean="0"/>
              <a:t>variational</a:t>
            </a:r>
            <a:r>
              <a:rPr lang="en-US" dirty="0" smtClean="0"/>
              <a:t> parameters</a:t>
            </a:r>
          </a:p>
          <a:p>
            <a:r>
              <a:rPr lang="en-US" b="1" dirty="0" smtClean="0"/>
              <a:t>Online EM </a:t>
            </a:r>
            <a:r>
              <a:rPr lang="en-US" dirty="0" smtClean="0"/>
              <a:t>(</a:t>
            </a:r>
            <a:r>
              <a:rPr lang="en-US" dirty="0" err="1" smtClean="0"/>
              <a:t>Cappe</a:t>
            </a:r>
            <a:r>
              <a:rPr lang="en-US" dirty="0" smtClean="0"/>
              <a:t> and </a:t>
            </a:r>
            <a:r>
              <a:rPr lang="en-US" dirty="0" err="1" smtClean="0"/>
              <a:t>Moulines</a:t>
            </a:r>
            <a:r>
              <a:rPr lang="en-US" dirty="0" smtClean="0"/>
              <a:t>, 2009)</a:t>
            </a:r>
          </a:p>
          <a:p>
            <a:pPr lvl="1"/>
            <a:r>
              <a:rPr lang="en-US" dirty="0" smtClean="0"/>
              <a:t>Estimate</a:t>
            </a:r>
            <a:r>
              <a:rPr lang="en-US" i="1" dirty="0" smtClean="0"/>
              <a:t> </a:t>
            </a:r>
            <a:r>
              <a:rPr lang="en-US" dirty="0" smtClean="0"/>
              <a:t>E-step </a:t>
            </a:r>
            <a:r>
              <a:rPr lang="en-US" b="1" dirty="0" smtClean="0">
                <a:solidFill>
                  <a:srgbClr val="FF0000"/>
                </a:solidFill>
              </a:rPr>
              <a:t>sufficient statistics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Inference for 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Marginalize out the parameters, and perform inference on the </a:t>
            </a:r>
            <a:r>
              <a:rPr lang="en-US" b="1" dirty="0" smtClean="0"/>
              <a:t>latent variables only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Simpler</a:t>
            </a:r>
            <a:r>
              <a:rPr lang="en-US" dirty="0" smtClean="0"/>
              <a:t>, faster and fewer update equations</a:t>
            </a:r>
          </a:p>
          <a:p>
            <a:pPr lvl="1"/>
            <a:r>
              <a:rPr lang="en-US" b="1" dirty="0" smtClean="0"/>
              <a:t>Better mixing</a:t>
            </a:r>
            <a:r>
              <a:rPr lang="en-US" dirty="0" smtClean="0"/>
              <a:t> for Gibbs sampling</a:t>
            </a:r>
          </a:p>
          <a:p>
            <a:pPr lvl="1"/>
            <a:r>
              <a:rPr lang="en-US" b="1" dirty="0" smtClean="0"/>
              <a:t>Better </a:t>
            </a:r>
            <a:r>
              <a:rPr lang="en-US" b="1" dirty="0" err="1" smtClean="0"/>
              <a:t>variational</a:t>
            </a:r>
            <a:r>
              <a:rPr lang="en-US" b="1" dirty="0" smtClean="0"/>
              <a:t> bound</a:t>
            </a:r>
            <a:r>
              <a:rPr lang="en-US" dirty="0" smtClean="0"/>
              <a:t> for VB (</a:t>
            </a:r>
            <a:r>
              <a:rPr lang="en-US" dirty="0" err="1" smtClean="0"/>
              <a:t>Teh</a:t>
            </a:r>
            <a:r>
              <a:rPr lang="en-US" dirty="0" smtClean="0"/>
              <a:t> et al.,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 lvl="1">
              <a:buNone/>
            </a:pPr>
            <a:r>
              <a:rPr lang="en-US" sz="2400" dirty="0" smtClean="0"/>
              <a:t>			</a:t>
            </a:r>
            <a:r>
              <a:rPr lang="en-US" sz="2400" b="1" dirty="0" smtClean="0"/>
              <a:t>VB				Stochastic VB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Document</a:t>
            </a:r>
            <a:r>
              <a:rPr lang="en-US" sz="2400" b="1" dirty="0" smtClean="0"/>
              <a:t> </a:t>
            </a:r>
            <a:r>
              <a:rPr lang="en-US" sz="2400" dirty="0" smtClean="0"/>
              <a:t>parameters 		</a:t>
            </a:r>
          </a:p>
          <a:p>
            <a:endParaRPr lang="en-US" sz="24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000" dirty="0" smtClean="0"/>
              <a:t>		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171950" y="2667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2667000"/>
            <a:ext cx="3568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Update after every document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pPr lvl="1">
              <a:buNone/>
            </a:pPr>
            <a:r>
              <a:rPr lang="en-US" sz="2400" dirty="0" smtClean="0"/>
              <a:t>			</a:t>
            </a:r>
            <a:r>
              <a:rPr lang="en-US" sz="2400" b="1" dirty="0" smtClean="0"/>
              <a:t>VB				Stochastic VB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Document</a:t>
            </a:r>
            <a:r>
              <a:rPr lang="en-US" sz="2400" b="1" dirty="0" smtClean="0"/>
              <a:t> </a:t>
            </a:r>
            <a:r>
              <a:rPr lang="en-US" sz="2400" dirty="0" smtClean="0"/>
              <a:t>parameters 		</a:t>
            </a:r>
          </a:p>
          <a:p>
            <a:endParaRPr lang="en-US" sz="24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400" b="1" dirty="0" smtClean="0"/>
              <a:t>Collapsed VB			    Stochastic Collapsed VB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/>
              <a:t> parameters			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171950" y="2667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71950" y="4572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4572000"/>
            <a:ext cx="3121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Update after every word?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667000"/>
            <a:ext cx="3568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Update after every document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Inference for 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Collapsed </a:t>
            </a:r>
            <a:r>
              <a:rPr lang="en-US" dirty="0" err="1" smtClean="0"/>
              <a:t>Variational</a:t>
            </a:r>
            <a:r>
              <a:rPr lang="en-US" dirty="0" smtClean="0"/>
              <a:t> </a:t>
            </a:r>
            <a:r>
              <a:rPr lang="en-US" dirty="0" err="1" smtClean="0"/>
              <a:t>Bayes</a:t>
            </a:r>
            <a:r>
              <a:rPr lang="en-US" dirty="0" smtClean="0"/>
              <a:t> (</a:t>
            </a:r>
            <a:r>
              <a:rPr lang="en-US" dirty="0" err="1" smtClean="0"/>
              <a:t>Teh</a:t>
            </a:r>
            <a:r>
              <a:rPr lang="en-US" dirty="0" smtClean="0"/>
              <a:t> et al., 2007)</a:t>
            </a:r>
          </a:p>
          <a:p>
            <a:r>
              <a:rPr lang="en-US" dirty="0" smtClean="0"/>
              <a:t>K-dimensional discrete </a:t>
            </a:r>
            <a:r>
              <a:rPr lang="en-US" dirty="0" err="1" smtClean="0"/>
              <a:t>variational</a:t>
            </a:r>
            <a:r>
              <a:rPr lang="en-US" dirty="0" smtClean="0"/>
              <a:t> distributions for each token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 </a:t>
            </a:r>
            <a:r>
              <a:rPr lang="en-US" dirty="0" smtClean="0"/>
              <a:t>field assumption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257800"/>
            <a:ext cx="3743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663" y="3352800"/>
            <a:ext cx="38766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961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Collapsed Gibbs sampler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Inference for LDA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961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Collapsed Gibbs sampler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CVB0 (Asuncion et al., 2009)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Inference for LDA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953000"/>
            <a:ext cx="61341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say we want to build an LDA</a:t>
            </a:r>
            <a:br>
              <a:rPr lang="en-US" dirty="0" smtClean="0"/>
            </a:br>
            <a:r>
              <a:rPr lang="en-US" dirty="0" smtClean="0"/>
              <a:t>topic model on </a:t>
            </a:r>
            <a:r>
              <a:rPr lang="en-US" dirty="0" smtClean="0"/>
              <a:t>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619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CVB0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Simple sums over the </a:t>
            </a:r>
            <a:r>
              <a:rPr lang="en-US" dirty="0" err="1" smtClean="0"/>
              <a:t>variational</a:t>
            </a:r>
            <a:r>
              <a:rPr lang="en-US" dirty="0" smtClean="0"/>
              <a:t> parameters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2600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2562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5" y="4114800"/>
            <a:ext cx="34480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 for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Stochastic gradient descent</a:t>
            </a:r>
          </a:p>
          <a:p>
            <a:pPr lvl="1"/>
            <a:r>
              <a:rPr lang="en-US" dirty="0" smtClean="0"/>
              <a:t>Estimate the </a:t>
            </a:r>
            <a:r>
              <a:rPr lang="en-US" b="1" dirty="0" smtClean="0">
                <a:solidFill>
                  <a:srgbClr val="FF0000"/>
                </a:solidFill>
              </a:rPr>
              <a:t>gradient</a:t>
            </a:r>
          </a:p>
          <a:p>
            <a:r>
              <a:rPr lang="en-US" b="1" dirty="0" smtClean="0"/>
              <a:t>Stochastic </a:t>
            </a:r>
            <a:r>
              <a:rPr lang="en-US" b="1" dirty="0" err="1" smtClean="0"/>
              <a:t>variational</a:t>
            </a:r>
            <a:r>
              <a:rPr lang="en-US" b="1" dirty="0" smtClean="0"/>
              <a:t> inference</a:t>
            </a:r>
          </a:p>
          <a:p>
            <a:pPr>
              <a:buNone/>
            </a:pPr>
            <a:r>
              <a:rPr lang="en-US" dirty="0" smtClean="0"/>
              <a:t>	(Hoffman et al. 2010, 2013)</a:t>
            </a:r>
          </a:p>
          <a:p>
            <a:pPr lvl="1"/>
            <a:r>
              <a:rPr lang="en-US" dirty="0" smtClean="0"/>
              <a:t>Estimate the </a:t>
            </a:r>
            <a:r>
              <a:rPr lang="en-US" b="1" dirty="0" smtClean="0">
                <a:solidFill>
                  <a:srgbClr val="FF0000"/>
                </a:solidFill>
              </a:rPr>
              <a:t>natural gradient</a:t>
            </a:r>
            <a:r>
              <a:rPr lang="en-US" dirty="0" smtClean="0"/>
              <a:t> of the </a:t>
            </a:r>
            <a:r>
              <a:rPr lang="en-US" dirty="0" err="1" smtClean="0"/>
              <a:t>variational</a:t>
            </a:r>
            <a:r>
              <a:rPr lang="en-US" dirty="0" smtClean="0"/>
              <a:t> parameters</a:t>
            </a:r>
          </a:p>
          <a:p>
            <a:r>
              <a:rPr lang="en-US" b="1" dirty="0" smtClean="0"/>
              <a:t>Online EM </a:t>
            </a:r>
            <a:r>
              <a:rPr lang="en-US" dirty="0" smtClean="0"/>
              <a:t>(</a:t>
            </a:r>
            <a:r>
              <a:rPr lang="en-US" dirty="0" err="1" smtClean="0"/>
              <a:t>Cappe</a:t>
            </a:r>
            <a:r>
              <a:rPr lang="en-US" dirty="0" smtClean="0"/>
              <a:t> and </a:t>
            </a:r>
            <a:r>
              <a:rPr lang="en-US" dirty="0" err="1" smtClean="0"/>
              <a:t>Moulines</a:t>
            </a:r>
            <a:r>
              <a:rPr lang="en-US" dirty="0" smtClean="0"/>
              <a:t>, 2009)</a:t>
            </a:r>
          </a:p>
          <a:p>
            <a:pPr lvl="1"/>
            <a:r>
              <a:rPr lang="en-US" dirty="0" smtClean="0"/>
              <a:t>Estimate</a:t>
            </a:r>
            <a:r>
              <a:rPr lang="en-US" i="1" dirty="0" smtClean="0"/>
              <a:t> </a:t>
            </a:r>
            <a:r>
              <a:rPr lang="en-US" dirty="0" smtClean="0"/>
              <a:t>E-step </a:t>
            </a:r>
            <a:r>
              <a:rPr lang="en-US" b="1" dirty="0" smtClean="0">
                <a:solidFill>
                  <a:srgbClr val="FF0000"/>
                </a:solidFill>
              </a:rPr>
              <a:t>sufficient </a:t>
            </a:r>
            <a:r>
              <a:rPr lang="en-US" b="1" dirty="0" smtClean="0">
                <a:solidFill>
                  <a:srgbClr val="FF0000"/>
                </a:solidFill>
              </a:rPr>
              <a:t>statistics</a:t>
            </a:r>
          </a:p>
          <a:p>
            <a:r>
              <a:rPr lang="en-US" sz="3900" b="1" dirty="0" smtClean="0">
                <a:solidFill>
                  <a:schemeClr val="bg1"/>
                </a:solidFill>
              </a:rPr>
              <a:t>Stochastic CVB0</a:t>
            </a:r>
          </a:p>
          <a:p>
            <a:pPr lvl="1"/>
            <a:r>
              <a:rPr lang="en-US" sz="3500" dirty="0" smtClean="0">
                <a:solidFill>
                  <a:schemeClr val="bg1"/>
                </a:solidFill>
              </a:rPr>
              <a:t>Estimate the </a:t>
            </a:r>
            <a:r>
              <a:rPr lang="en-US" sz="3500" b="1" dirty="0" smtClean="0">
                <a:solidFill>
                  <a:schemeClr val="bg1"/>
                </a:solidFill>
              </a:rPr>
              <a:t>CVB0 statistics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 for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Stochastic gradient descent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Estimate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gradient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Stochastic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variational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inference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	(Hoffman et al. 2010, 2013)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Estimate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natural gradient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of the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variational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parameters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Online EM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Cappe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Moulines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, 2009)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Estimate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E-step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sufficient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statistics</a:t>
            </a:r>
          </a:p>
          <a:p>
            <a:r>
              <a:rPr lang="en-US" sz="3900" b="1" dirty="0" smtClean="0"/>
              <a:t>Stochastic CVB0</a:t>
            </a:r>
          </a:p>
          <a:p>
            <a:pPr lvl="1"/>
            <a:r>
              <a:rPr lang="en-US" sz="3500" dirty="0" smtClean="0"/>
              <a:t>Estimate the </a:t>
            </a:r>
            <a:r>
              <a:rPr lang="en-US" sz="3500" b="1" dirty="0" smtClean="0">
                <a:solidFill>
                  <a:srgbClr val="FF0000"/>
                </a:solidFill>
              </a:rPr>
              <a:t>CVB0 statistics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CVB0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2600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CVB0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Pick a random word </a:t>
            </a:r>
            <a:r>
              <a:rPr lang="en-US" i="1" dirty="0" err="1" smtClean="0"/>
              <a:t>i</a:t>
            </a:r>
            <a:r>
              <a:rPr lang="en-US" dirty="0" smtClean="0"/>
              <a:t> from a random document </a:t>
            </a:r>
            <a:r>
              <a:rPr lang="en-US" i="1" dirty="0" smtClean="0"/>
              <a:t>j</a:t>
            </a:r>
            <a:endParaRPr lang="en-US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2600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CVB0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Pick a random word </a:t>
            </a:r>
            <a:r>
              <a:rPr lang="en-US" i="1" dirty="0" err="1" smtClean="0"/>
              <a:t>i</a:t>
            </a:r>
            <a:r>
              <a:rPr lang="en-US" dirty="0" smtClean="0"/>
              <a:t> from a random document </a:t>
            </a:r>
            <a:r>
              <a:rPr lang="en-US" i="1" dirty="0" smtClean="0"/>
              <a:t>j</a:t>
            </a:r>
            <a:endParaRPr lang="en-US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2600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495800"/>
            <a:ext cx="70389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CVB0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online algorithm, we cannot store the </a:t>
            </a:r>
            <a:r>
              <a:rPr lang="en-US" dirty="0" err="1" smtClean="0"/>
              <a:t>variational</a:t>
            </a:r>
            <a:r>
              <a:rPr lang="en-US" dirty="0" smtClean="0"/>
              <a:t> parameters</a:t>
            </a:r>
          </a:p>
          <a:p>
            <a:r>
              <a:rPr lang="en-US" dirty="0" smtClean="0"/>
              <a:t>But we can </a:t>
            </a:r>
            <a:r>
              <a:rPr lang="en-US" b="1" dirty="0" smtClean="0"/>
              <a:t>update them</a:t>
            </a:r>
            <a:r>
              <a:rPr lang="en-US" dirty="0" smtClean="0"/>
              <a:t>!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3886200"/>
            <a:ext cx="50768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CVB0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an online average of the CVB0 statistics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52800"/>
            <a:ext cx="48577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Optional burn-in passes per document</a:t>
            </a:r>
          </a:p>
          <a:p>
            <a:endParaRPr lang="en-US" dirty="0" smtClean="0"/>
          </a:p>
          <a:p>
            <a:r>
              <a:rPr lang="en-US" dirty="0" err="1" smtClean="0"/>
              <a:t>Minibatches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Operating on sparse 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Stochastic CVB0</a:t>
            </a:r>
            <a:br>
              <a:rPr lang="en-US" dirty="0" smtClean="0"/>
            </a:br>
            <a:r>
              <a:rPr lang="en-US" dirty="0" smtClean="0"/>
              <a:t>Putting it all Together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7777163" cy="178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2226" y="3676651"/>
            <a:ext cx="3957637" cy="57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133600"/>
            <a:ext cx="4724399" cy="108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on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414" y="1733777"/>
            <a:ext cx="9770828" cy="51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419600" y="5867400"/>
            <a:ext cx="83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 hour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r>
              <a:rPr lang="en-US" dirty="0" smtClean="0"/>
              <a:t> hours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6324600"/>
            <a:ext cx="1066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12 hours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Stochastic CVB0 </a:t>
            </a:r>
            <a:r>
              <a:rPr lang="en-US" dirty="0" smtClean="0"/>
              <a:t>is a Robbins </a:t>
            </a:r>
            <a:r>
              <a:rPr lang="en-US" dirty="0" err="1" smtClean="0"/>
              <a:t>Monro</a:t>
            </a:r>
            <a:r>
              <a:rPr lang="en-US" dirty="0" smtClean="0"/>
              <a:t> </a:t>
            </a:r>
            <a:r>
              <a:rPr lang="en-US" b="1" dirty="0" smtClean="0"/>
              <a:t>stochastic approximation</a:t>
            </a:r>
            <a:r>
              <a:rPr lang="en-US" dirty="0" smtClean="0"/>
              <a:t> algorithm for finding the fixed points of (a variant of) CVB0</a:t>
            </a:r>
          </a:p>
          <a:p>
            <a:endParaRPr lang="en-US" dirty="0" smtClean="0"/>
          </a:p>
          <a:p>
            <a:r>
              <a:rPr lang="en-US" dirty="0" smtClean="0"/>
              <a:t>Theorem: with an appropriate sequence of step sizes, </a:t>
            </a:r>
            <a:r>
              <a:rPr lang="en-US" dirty="0" smtClean="0"/>
              <a:t>Stochastic CVB0 </a:t>
            </a:r>
            <a:r>
              <a:rPr lang="en-US" b="1" dirty="0" smtClean="0"/>
              <a:t>converges to a stationary point of the MAP</a:t>
            </a:r>
            <a:r>
              <a:rPr lang="en-US" dirty="0" smtClean="0"/>
              <a:t>, with adjusted hyper-parameters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– Large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3664" y="1371600"/>
            <a:ext cx="5443538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– Large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3664" y="1371600"/>
            <a:ext cx="541782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– Small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Real-time</a:t>
            </a:r>
            <a:r>
              <a:rPr lang="en-US" dirty="0" smtClean="0"/>
              <a:t> or near real-time results are important for EDA applications</a:t>
            </a:r>
          </a:p>
          <a:p>
            <a:endParaRPr lang="en-US" dirty="0" smtClean="0"/>
          </a:p>
          <a:p>
            <a:r>
              <a:rPr lang="en-US" dirty="0" smtClean="0"/>
              <a:t>Human participants shown the top ten words from each topic</a:t>
            </a:r>
          </a:p>
          <a:p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4572000"/>
            <a:ext cx="6172200" cy="1981200"/>
            <a:chOff x="1295400" y="4267200"/>
            <a:chExt cx="6172200" cy="1981200"/>
          </a:xfrm>
        </p:grpSpPr>
        <p:sp>
          <p:nvSpPr>
            <p:cNvPr id="5" name="Rectangle 4"/>
            <p:cNvSpPr/>
            <p:nvPr/>
          </p:nvSpPr>
          <p:spPr>
            <a:xfrm>
              <a:off x="1295400" y="4267200"/>
              <a:ext cx="61722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4495800"/>
              <a:ext cx="5876925" cy="148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– Small Scale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1137" y="1600200"/>
            <a:ext cx="6041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362200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NIPS (5 Seconds)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715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York Times (60 Seconds)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number of errors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deviations: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617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6172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6172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617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introduced stochastic CVB0 for </a:t>
            </a:r>
            <a:r>
              <a:rPr lang="en-US" dirty="0" smtClean="0"/>
              <a:t>LDA</a:t>
            </a:r>
          </a:p>
          <a:p>
            <a:pPr lvl="1"/>
            <a:r>
              <a:rPr lang="en-US" dirty="0" smtClean="0"/>
              <a:t>Combines </a:t>
            </a:r>
            <a:r>
              <a:rPr lang="en-US" b="1" dirty="0" smtClean="0"/>
              <a:t>stochastic</a:t>
            </a:r>
            <a:r>
              <a:rPr lang="en-US" dirty="0" smtClean="0"/>
              <a:t> and </a:t>
            </a:r>
            <a:r>
              <a:rPr lang="en-US" b="1" dirty="0" smtClean="0"/>
              <a:t>collapsed</a:t>
            </a:r>
            <a:r>
              <a:rPr lang="en-US" dirty="0" smtClean="0"/>
              <a:t> inference approaches</a:t>
            </a:r>
            <a:endParaRPr lang="en-US" dirty="0" smtClean="0"/>
          </a:p>
          <a:p>
            <a:pPr lvl="1"/>
            <a:r>
              <a:rPr lang="en-US" b="1" dirty="0" smtClean="0"/>
              <a:t>Fast</a:t>
            </a:r>
          </a:p>
          <a:p>
            <a:pPr lvl="1"/>
            <a:r>
              <a:rPr lang="en-US" b="1" dirty="0" smtClean="0"/>
              <a:t>Easy</a:t>
            </a:r>
            <a:r>
              <a:rPr lang="en-US" dirty="0" smtClean="0"/>
              <a:t> to implement</a:t>
            </a:r>
          </a:p>
          <a:p>
            <a:pPr lvl="1"/>
            <a:r>
              <a:rPr lang="en-US" b="1" dirty="0" smtClean="0"/>
              <a:t>Accurate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Experimental results show SCVB0 is useful for both </a:t>
            </a:r>
            <a:r>
              <a:rPr lang="en-US" b="1" dirty="0" smtClean="0"/>
              <a:t>large-scale</a:t>
            </a:r>
            <a:r>
              <a:rPr lang="en-US" dirty="0" smtClean="0"/>
              <a:t> and </a:t>
            </a:r>
            <a:r>
              <a:rPr lang="en-US" b="1" dirty="0" smtClean="0"/>
              <a:t>small-scale</a:t>
            </a:r>
            <a:r>
              <a:rPr lang="en-US" dirty="0" smtClean="0"/>
              <a:t> analysis</a:t>
            </a:r>
          </a:p>
          <a:p>
            <a:endParaRPr lang="en-US" dirty="0" smtClean="0"/>
          </a:p>
          <a:p>
            <a:r>
              <a:rPr lang="en-US" dirty="0" smtClean="0"/>
              <a:t>Future work: Exploit </a:t>
            </a:r>
            <a:r>
              <a:rPr lang="en-US" b="1" dirty="0" err="1" smtClean="0"/>
              <a:t>sparsity</a:t>
            </a:r>
            <a:r>
              <a:rPr lang="en-US" dirty="0" smtClean="0"/>
              <a:t>, </a:t>
            </a:r>
            <a:r>
              <a:rPr lang="en-US" b="1" dirty="0" smtClean="0"/>
              <a:t>parallelization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non-parametric</a:t>
            </a:r>
            <a:r>
              <a:rPr lang="en-US" dirty="0" smtClean="0"/>
              <a:t>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0" y="30480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Questions?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on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414" y="1733777"/>
            <a:ext cx="9770828" cy="51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4419600" y="5867400"/>
            <a:ext cx="3810000" cy="826532"/>
            <a:chOff x="4419600" y="5867400"/>
            <a:chExt cx="3810000" cy="826532"/>
          </a:xfrm>
        </p:grpSpPr>
        <p:sp>
          <p:nvSpPr>
            <p:cNvPr id="6" name="TextBox 5"/>
            <p:cNvSpPr txBox="1"/>
            <p:nvPr/>
          </p:nvSpPr>
          <p:spPr>
            <a:xfrm>
              <a:off x="4419600" y="5867400"/>
              <a:ext cx="838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hour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5867400"/>
              <a:ext cx="9144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r>
                <a:rPr lang="en-US" dirty="0" smtClean="0"/>
                <a:t> hours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62800" y="6324600"/>
              <a:ext cx="10668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hours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384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on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414" y="1733777"/>
            <a:ext cx="9770828" cy="51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352800" y="3352800"/>
            <a:ext cx="2819400" cy="1200329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full iteration = 3.5 days!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419600" y="5867400"/>
            <a:ext cx="3810000" cy="826532"/>
            <a:chOff x="4419600" y="5867400"/>
            <a:chExt cx="3810000" cy="826532"/>
          </a:xfrm>
        </p:grpSpPr>
        <p:sp>
          <p:nvSpPr>
            <p:cNvPr id="8" name="TextBox 7"/>
            <p:cNvSpPr txBox="1"/>
            <p:nvPr/>
          </p:nvSpPr>
          <p:spPr>
            <a:xfrm>
              <a:off x="4419600" y="5867400"/>
              <a:ext cx="838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hour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5867400"/>
              <a:ext cx="9144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r>
                <a:rPr lang="en-US" dirty="0" smtClean="0"/>
                <a:t> hours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6324600"/>
              <a:ext cx="10668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hours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384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on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133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Stochastic </a:t>
            </a:r>
            <a:r>
              <a:rPr lang="en-US" sz="3600" dirty="0" err="1" smtClean="0"/>
              <a:t>variational</a:t>
            </a:r>
            <a:r>
              <a:rPr lang="en-US" sz="3600" dirty="0" smtClean="0"/>
              <a:t> inference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414" y="1733777"/>
            <a:ext cx="9770828" cy="51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5000" y="2133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Stochastic </a:t>
            </a:r>
            <a:r>
              <a:rPr lang="en-US" sz="3600" dirty="0" err="1" smtClean="0"/>
              <a:t>variational</a:t>
            </a:r>
            <a:r>
              <a:rPr lang="en-US" sz="3600" dirty="0" smtClean="0"/>
              <a:t> inference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419600" y="5867400"/>
            <a:ext cx="3810000" cy="826532"/>
            <a:chOff x="4419600" y="5867400"/>
            <a:chExt cx="3810000" cy="826532"/>
          </a:xfrm>
        </p:grpSpPr>
        <p:sp>
          <p:nvSpPr>
            <p:cNvPr id="8" name="TextBox 7"/>
            <p:cNvSpPr txBox="1"/>
            <p:nvPr/>
          </p:nvSpPr>
          <p:spPr>
            <a:xfrm>
              <a:off x="4419600" y="5867400"/>
              <a:ext cx="838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hour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5867400"/>
              <a:ext cx="9144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r>
                <a:rPr lang="en-US" dirty="0" smtClean="0"/>
                <a:t> hours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6324600"/>
              <a:ext cx="10668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hours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384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on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Stochastic </a:t>
            </a:r>
            <a:r>
              <a:rPr lang="en-US" sz="3600" b="1" dirty="0" smtClean="0"/>
              <a:t>collapsed</a:t>
            </a:r>
            <a:r>
              <a:rPr lang="en-US" sz="3600" dirty="0" smtClean="0"/>
              <a:t> </a:t>
            </a:r>
            <a:r>
              <a:rPr lang="en-US" sz="3600" dirty="0" err="1" smtClean="0"/>
              <a:t>variational</a:t>
            </a:r>
            <a:r>
              <a:rPr lang="en-US" sz="3600" dirty="0" smtClean="0"/>
              <a:t> inference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414" y="1733777"/>
            <a:ext cx="9770828" cy="51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419600" y="5867400"/>
            <a:ext cx="3810000" cy="826532"/>
            <a:chOff x="4419600" y="5867400"/>
            <a:chExt cx="3810000" cy="826532"/>
          </a:xfrm>
        </p:grpSpPr>
        <p:sp>
          <p:nvSpPr>
            <p:cNvPr id="8" name="TextBox 7"/>
            <p:cNvSpPr txBox="1"/>
            <p:nvPr/>
          </p:nvSpPr>
          <p:spPr>
            <a:xfrm>
              <a:off x="4419600" y="5867400"/>
              <a:ext cx="838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hour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5867400"/>
              <a:ext cx="9144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r>
                <a:rPr lang="en-US" dirty="0" smtClean="0"/>
                <a:t> hours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6324600"/>
              <a:ext cx="10668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hours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38400" y="5867400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tools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52500" y="2362200"/>
          <a:ext cx="7239000" cy="2684780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1219200"/>
                <a:gridCol w="1752600"/>
                <a:gridCol w="2501724"/>
                <a:gridCol w="1765476"/>
              </a:tblGrid>
              <a:tr h="62230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Collapsed Gibbs Sampling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Collapsed VB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Batch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Blei</a:t>
                      </a:r>
                      <a:r>
                        <a:rPr lang="en-US" dirty="0" smtClean="0"/>
                        <a:t> et al. (2003)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Griffiths</a:t>
                      </a:r>
                      <a:r>
                        <a:rPr lang="en-US" baseline="0" dirty="0" smtClean="0"/>
                        <a:t> and </a:t>
                      </a:r>
                      <a:endParaRPr lang="en-US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Steyvers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/>
                        <a:t>2004)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Teh</a:t>
                      </a:r>
                      <a:r>
                        <a:rPr lang="en-US" baseline="0" dirty="0" smtClean="0"/>
                        <a:t> et al. (2007), Asuncion et al. (2009)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Stochastic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Hoffman et</a:t>
                      </a:r>
                      <a:r>
                        <a:rPr lang="en-US" baseline="0" dirty="0" smtClean="0"/>
                        <a:t> al. (2010, 2013)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Mimno</a:t>
                      </a:r>
                      <a:r>
                        <a:rPr lang="en-US" dirty="0" smtClean="0"/>
                        <a:t> et al.</a:t>
                      </a:r>
                      <a:r>
                        <a:rPr lang="en-US" baseline="0" dirty="0" smtClean="0"/>
                        <a:t> (2012) (VB/Gibbs hybrid)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???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tools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52500" y="2362200"/>
          <a:ext cx="7239000" cy="2684780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1219200"/>
                <a:gridCol w="1752600"/>
                <a:gridCol w="2501724"/>
                <a:gridCol w="1765476"/>
              </a:tblGrid>
              <a:tr h="62230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Collapsed Gibbs Sampling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Collapsed VB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Batch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Blei</a:t>
                      </a:r>
                      <a:r>
                        <a:rPr lang="en-US" dirty="0" smtClean="0"/>
                        <a:t> et al. (2003)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Griffiths</a:t>
                      </a:r>
                      <a:r>
                        <a:rPr lang="en-US" baseline="0" dirty="0" smtClean="0"/>
                        <a:t> and </a:t>
                      </a:r>
                      <a:endParaRPr lang="en-US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Steyvers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smtClean="0"/>
                        <a:t>2004)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Teh</a:t>
                      </a:r>
                      <a:r>
                        <a:rPr lang="en-US" baseline="0" dirty="0" smtClean="0"/>
                        <a:t> et al. (2007), Asuncion et al. (2009)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Stochastic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Hoffman et</a:t>
                      </a:r>
                      <a:r>
                        <a:rPr lang="en-US" baseline="0" dirty="0" smtClean="0"/>
                        <a:t> al. (2010, 2013)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Mimno</a:t>
                      </a:r>
                      <a:r>
                        <a:rPr lang="en-US" dirty="0" smtClean="0"/>
                        <a:t> et al.</a:t>
                      </a:r>
                      <a:r>
                        <a:rPr lang="en-US" baseline="0" dirty="0" smtClean="0"/>
                        <a:t> (2012) (VB/Gibbs hybrid)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???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8650</TotalTime>
  <Words>687</Words>
  <Application>Microsoft Office PowerPoint</Application>
  <PresentationFormat>On-screen Show (4:3)</PresentationFormat>
  <Paragraphs>233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Stochastic Collapsed Variational Bayesian Inference for Latent Dirichlet Allocation</vt:lpstr>
      <vt:lpstr>Let’s say we want to build an LDA topic model on Wikipedia</vt:lpstr>
      <vt:lpstr>LDA on Wikipedia</vt:lpstr>
      <vt:lpstr>LDA on Wikipedia</vt:lpstr>
      <vt:lpstr>LDA on Wikipedia</vt:lpstr>
      <vt:lpstr>LDA on Wikipedia</vt:lpstr>
      <vt:lpstr>LDA on Wikipedia</vt:lpstr>
      <vt:lpstr>Available tools</vt:lpstr>
      <vt:lpstr>Available tools</vt:lpstr>
      <vt:lpstr>Outline</vt:lpstr>
      <vt:lpstr>Stochastic Optimization for ML</vt:lpstr>
      <vt:lpstr>Stochastic Optimization for ML</vt:lpstr>
      <vt:lpstr>Stochastic Optimization for ML</vt:lpstr>
      <vt:lpstr>Collapsed Inference for LDA</vt:lpstr>
      <vt:lpstr>A Key Insight</vt:lpstr>
      <vt:lpstr>A Key Insight</vt:lpstr>
      <vt:lpstr>Collapsed Inference for LDA</vt:lpstr>
      <vt:lpstr>Collapsed Inference for LDA</vt:lpstr>
      <vt:lpstr>Collapsed Inference for LDA</vt:lpstr>
      <vt:lpstr>CVB0 Statistics</vt:lpstr>
      <vt:lpstr>Stochastic Optimization for ML</vt:lpstr>
      <vt:lpstr>Stochastic Optimization for ML</vt:lpstr>
      <vt:lpstr>Estimating CVB0 Statistics</vt:lpstr>
      <vt:lpstr>Estimating CVB0 Statistics</vt:lpstr>
      <vt:lpstr>Estimating CVB0 Statistics</vt:lpstr>
      <vt:lpstr>Stochastic CVB0</vt:lpstr>
      <vt:lpstr>Stochastic CVB0</vt:lpstr>
      <vt:lpstr>Extra Refinements</vt:lpstr>
      <vt:lpstr>Stochastic CVB0 Putting it all Together</vt:lpstr>
      <vt:lpstr>Theory</vt:lpstr>
      <vt:lpstr>Experimental Results – Large Scale</vt:lpstr>
      <vt:lpstr>Experimental Results – Large Scale</vt:lpstr>
      <vt:lpstr>Experimental Results – Small Scale</vt:lpstr>
      <vt:lpstr>Experimental Results – Small Scale</vt:lpstr>
      <vt:lpstr>Discussion</vt:lpstr>
      <vt:lpstr>Thanks!</vt:lpstr>
    </vt:vector>
  </TitlesOfParts>
  <Company>Bren School of Information and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Context in Topic Models</dc:title>
  <dc:creator>Jimmy</dc:creator>
  <cp:lastModifiedBy>jfoulds</cp:lastModifiedBy>
  <cp:revision>149</cp:revision>
  <dcterms:created xsi:type="dcterms:W3CDTF">2012-11-19T04:26:54Z</dcterms:created>
  <dcterms:modified xsi:type="dcterms:W3CDTF">2013-08-13T20:04:45Z</dcterms:modified>
</cp:coreProperties>
</file>